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64" r:id="rId2"/>
  </p:sldIdLst>
  <p:sldSz cx="6858000" cy="9906000" type="A4"/>
  <p:notesSz cx="6888163" cy="100203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55">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00"/>
    <a:srgbClr val="9933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1014" autoAdjust="0"/>
  </p:normalViewPr>
  <p:slideViewPr>
    <p:cSldViewPr>
      <p:cViewPr>
        <p:scale>
          <a:sx n="142" d="100"/>
          <a:sy n="142" d="100"/>
        </p:scale>
        <p:origin x="666" y="10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786" y="-78"/>
      </p:cViewPr>
      <p:guideLst>
        <p:guide orient="horz" pos="3155"/>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1026"/>
          <p:cNvSpPr>
            <a:spLocks noGrp="1" noChangeArrowheads="1"/>
          </p:cNvSpPr>
          <p:nvPr>
            <p:ph type="hdr" sz="quarter"/>
          </p:nvPr>
        </p:nvSpPr>
        <p:spPr bwMode="auto">
          <a:xfrm>
            <a:off x="0" y="0"/>
            <a:ext cx="2986088"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t" anchorCtr="0" compatLnSpc="1">
            <a:prstTxWarp prst="textNoShape">
              <a:avLst/>
            </a:prstTxWarp>
          </a:bodyPr>
          <a:lstStyle>
            <a:lvl1pPr defTabSz="931863">
              <a:defRPr sz="1200"/>
            </a:lvl1pPr>
          </a:lstStyle>
          <a:p>
            <a:endParaRPr lang="ja-JP" altLang="en-US"/>
          </a:p>
        </p:txBody>
      </p:sp>
      <p:sp>
        <p:nvSpPr>
          <p:cNvPr id="65539" name="Rectangle 1027"/>
          <p:cNvSpPr>
            <a:spLocks noGrp="1" noChangeArrowheads="1"/>
          </p:cNvSpPr>
          <p:nvPr>
            <p:ph type="dt" sz="quarter" idx="1"/>
          </p:nvPr>
        </p:nvSpPr>
        <p:spPr bwMode="auto">
          <a:xfrm>
            <a:off x="3902075" y="0"/>
            <a:ext cx="2986088"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t" anchorCtr="0" compatLnSpc="1">
            <a:prstTxWarp prst="textNoShape">
              <a:avLst/>
            </a:prstTxWarp>
          </a:bodyPr>
          <a:lstStyle>
            <a:lvl1pPr algn="r" defTabSz="931863">
              <a:defRPr sz="1200"/>
            </a:lvl1pPr>
          </a:lstStyle>
          <a:p>
            <a:fld id="{7DE54575-F4F4-4327-A52B-A39366E04574}" type="datetimeFigureOut">
              <a:rPr lang="ja-JP" altLang="en-US"/>
              <a:pPr/>
              <a:t>2025/4/15</a:t>
            </a:fld>
            <a:endParaRPr lang="ja-JP" altLang="en-US"/>
          </a:p>
        </p:txBody>
      </p:sp>
      <p:sp>
        <p:nvSpPr>
          <p:cNvPr id="65540" name="Rectangle 1028"/>
          <p:cNvSpPr>
            <a:spLocks noGrp="1" noChangeArrowheads="1"/>
          </p:cNvSpPr>
          <p:nvPr>
            <p:ph type="ftr" sz="quarter" idx="2"/>
          </p:nvPr>
        </p:nvSpPr>
        <p:spPr bwMode="auto">
          <a:xfrm>
            <a:off x="0" y="9518650"/>
            <a:ext cx="2986088"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b" anchorCtr="0" compatLnSpc="1">
            <a:prstTxWarp prst="textNoShape">
              <a:avLst/>
            </a:prstTxWarp>
          </a:bodyPr>
          <a:lstStyle>
            <a:lvl1pPr defTabSz="931863">
              <a:defRPr sz="1200"/>
            </a:lvl1pPr>
          </a:lstStyle>
          <a:p>
            <a:endParaRPr lang="ja-JP" altLang="en-US"/>
          </a:p>
        </p:txBody>
      </p:sp>
      <p:sp>
        <p:nvSpPr>
          <p:cNvPr id="65541" name="Rectangle 1029"/>
          <p:cNvSpPr>
            <a:spLocks noGrp="1" noChangeArrowheads="1"/>
          </p:cNvSpPr>
          <p:nvPr>
            <p:ph type="sldNum" sz="quarter" idx="3"/>
          </p:nvPr>
        </p:nvSpPr>
        <p:spPr bwMode="auto">
          <a:xfrm>
            <a:off x="3902075" y="9518650"/>
            <a:ext cx="2986088"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b" anchorCtr="0" compatLnSpc="1">
            <a:prstTxWarp prst="textNoShape">
              <a:avLst/>
            </a:prstTxWarp>
          </a:bodyPr>
          <a:lstStyle>
            <a:lvl1pPr algn="r" defTabSz="931863">
              <a:defRPr sz="1200"/>
            </a:lvl1pPr>
          </a:lstStyle>
          <a:p>
            <a:fld id="{F298EA64-A98C-4EBB-BCA2-F2D6D0ADC91D}" type="slidenum">
              <a:rPr lang="ja-JP" altLang="en-US"/>
              <a:pPr/>
              <a:t>‹#›</a:t>
            </a:fld>
            <a:endParaRPr lang="ja-JP" altLang="en-US"/>
          </a:p>
        </p:txBody>
      </p:sp>
    </p:spTree>
    <p:extLst>
      <p:ext uri="{BB962C8B-B14F-4D97-AF65-F5344CB8AC3E}">
        <p14:creationId xmlns:p14="http://schemas.microsoft.com/office/powerpoint/2010/main" val="2955081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0" y="0"/>
            <a:ext cx="298608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22" tIns="46561" rIns="93122" bIns="46561" numCol="1" anchor="t" anchorCtr="0" compatLnSpc="1">
            <a:prstTxWarp prst="textNoShape">
              <a:avLst/>
            </a:prstTxWarp>
          </a:bodyPr>
          <a:lstStyle>
            <a:lvl1pPr defTabSz="931863">
              <a:defRPr sz="1200">
                <a:latin typeface="Calibri" panose="020F0502020204030204" pitchFamily="34" charset="0"/>
              </a:defRPr>
            </a:lvl1pPr>
          </a:lstStyle>
          <a:p>
            <a:endParaRPr lang="ja-JP" altLang="en-US"/>
          </a:p>
        </p:txBody>
      </p:sp>
      <p:sp>
        <p:nvSpPr>
          <p:cNvPr id="3" name="日付プレースホルダー 2"/>
          <p:cNvSpPr>
            <a:spLocks noGrp="1"/>
          </p:cNvSpPr>
          <p:nvPr>
            <p:ph type="dt" idx="1"/>
          </p:nvPr>
        </p:nvSpPr>
        <p:spPr bwMode="auto">
          <a:xfrm>
            <a:off x="3900488" y="0"/>
            <a:ext cx="2986087"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22" tIns="46561" rIns="93122" bIns="46561" numCol="1" anchor="t" anchorCtr="0" compatLnSpc="1">
            <a:prstTxWarp prst="textNoShape">
              <a:avLst/>
            </a:prstTxWarp>
          </a:bodyPr>
          <a:lstStyle>
            <a:lvl1pPr algn="r" defTabSz="931863">
              <a:defRPr sz="1200">
                <a:latin typeface="Calibri" panose="020F0502020204030204" pitchFamily="34" charset="0"/>
              </a:defRPr>
            </a:lvl1pPr>
          </a:lstStyle>
          <a:p>
            <a:fld id="{C686B7BA-EC5C-4506-9139-2A4568C33A25}" type="datetimeFigureOut">
              <a:rPr lang="ja-JP" altLang="en-US"/>
              <a:pPr/>
              <a:t>2025/4/15</a:t>
            </a:fld>
            <a:endParaRPr lang="ja-JP" altLang="en-US"/>
          </a:p>
        </p:txBody>
      </p:sp>
      <p:sp>
        <p:nvSpPr>
          <p:cNvPr id="4" name="スライド イメージ プレースホルダー 3"/>
          <p:cNvSpPr>
            <a:spLocks noGrp="1" noRot="1" noChangeAspect="1"/>
          </p:cNvSpPr>
          <p:nvPr>
            <p:ph type="sldImg" idx="2"/>
          </p:nvPr>
        </p:nvSpPr>
        <p:spPr>
          <a:xfrm>
            <a:off x="2143125" y="750888"/>
            <a:ext cx="2603500" cy="37592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bwMode="auto">
          <a:xfrm>
            <a:off x="688975" y="4759325"/>
            <a:ext cx="5510213" cy="451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22" tIns="46561" rIns="93122" bIns="46561"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4"/>
          </p:nvPr>
        </p:nvSpPr>
        <p:spPr bwMode="auto">
          <a:xfrm>
            <a:off x="0" y="9517063"/>
            <a:ext cx="298608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22" tIns="46561" rIns="93122" bIns="46561" numCol="1" anchor="b" anchorCtr="0" compatLnSpc="1">
            <a:prstTxWarp prst="textNoShape">
              <a:avLst/>
            </a:prstTxWarp>
          </a:bodyPr>
          <a:lstStyle>
            <a:lvl1pPr defTabSz="931863">
              <a:defRPr sz="1200">
                <a:latin typeface="Calibri" panose="020F0502020204030204" pitchFamily="34" charset="0"/>
              </a:defRPr>
            </a:lvl1pPr>
          </a:lstStyle>
          <a:p>
            <a:endParaRPr lang="ja-JP" altLang="en-US"/>
          </a:p>
        </p:txBody>
      </p:sp>
      <p:sp>
        <p:nvSpPr>
          <p:cNvPr id="7" name="スライド番号プレースホルダー 6"/>
          <p:cNvSpPr>
            <a:spLocks noGrp="1"/>
          </p:cNvSpPr>
          <p:nvPr>
            <p:ph type="sldNum" sz="quarter" idx="5"/>
          </p:nvPr>
        </p:nvSpPr>
        <p:spPr bwMode="auto">
          <a:xfrm>
            <a:off x="3900488" y="9517063"/>
            <a:ext cx="2986087"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22" tIns="46561" rIns="93122" bIns="46561" numCol="1" anchor="b" anchorCtr="0" compatLnSpc="1">
            <a:prstTxWarp prst="textNoShape">
              <a:avLst/>
            </a:prstTxWarp>
          </a:bodyPr>
          <a:lstStyle>
            <a:lvl1pPr algn="r" defTabSz="931863">
              <a:defRPr sz="1200">
                <a:latin typeface="Calibri" panose="020F0502020204030204" pitchFamily="34" charset="0"/>
              </a:defRPr>
            </a:lvl1pPr>
          </a:lstStyle>
          <a:p>
            <a:fld id="{DA021BFF-24F5-4422-ADB6-424578CC11DD}" type="slidenum">
              <a:rPr lang="ja-JP" altLang="en-US"/>
              <a:pPr/>
              <a:t>‹#›</a:t>
            </a:fld>
            <a:endParaRPr lang="ja-JP" altLang="en-US"/>
          </a:p>
        </p:txBody>
      </p:sp>
    </p:spTree>
    <p:extLst>
      <p:ext uri="{BB962C8B-B14F-4D97-AF65-F5344CB8AC3E}">
        <p14:creationId xmlns:p14="http://schemas.microsoft.com/office/powerpoint/2010/main" val="17223722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A021BFF-24F5-4422-ADB6-424578CC11DD}" type="slidenum">
              <a:rPr lang="ja-JP" altLang="en-US" smtClean="0"/>
              <a:pPr/>
              <a:t>1</a:t>
            </a:fld>
            <a:endParaRPr lang="ja-JP" altLang="en-US"/>
          </a:p>
        </p:txBody>
      </p:sp>
    </p:spTree>
    <p:extLst>
      <p:ext uri="{BB962C8B-B14F-4D97-AF65-F5344CB8AC3E}">
        <p14:creationId xmlns:p14="http://schemas.microsoft.com/office/powerpoint/2010/main" val="125222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51071B63-F85A-4CFB-BB67-88CF2DD11095}" type="datetime1">
              <a:rPr lang="ja-JP" altLang="en-US"/>
              <a:pPr>
                <a:defRPr/>
              </a:pPr>
              <a:t>2025/4/15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6BDAF576-877E-4CD7-9E39-20C8825ED100}" type="slidenum">
              <a:rPr lang="ja-JP" altLang="en-US"/>
              <a:pPr/>
              <a:t>‹#›</a:t>
            </a:fld>
            <a:endParaRPr lang="ja-JP" altLang="en-US"/>
          </a:p>
        </p:txBody>
      </p:sp>
    </p:spTree>
    <p:extLst>
      <p:ext uri="{BB962C8B-B14F-4D97-AF65-F5344CB8AC3E}">
        <p14:creationId xmlns:p14="http://schemas.microsoft.com/office/powerpoint/2010/main" val="96606194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日付プレースホルダー 3"/>
          <p:cNvSpPr>
            <a:spLocks noGrp="1"/>
          </p:cNvSpPr>
          <p:nvPr>
            <p:ph type="dt" sz="half" idx="2"/>
          </p:nvPr>
        </p:nvSpPr>
        <p:spPr>
          <a:xfrm>
            <a:off x="342900" y="9182100"/>
            <a:ext cx="1600200" cy="527050"/>
          </a:xfrm>
          <a:prstGeom prst="rect">
            <a:avLst/>
          </a:prstGeom>
        </p:spPr>
        <p:txBody>
          <a:bodyPr/>
          <a:lstStyle>
            <a:lvl1pPr fontAlgn="auto">
              <a:spcBef>
                <a:spcPts val="0"/>
              </a:spcBef>
              <a:spcAft>
                <a:spcPts val="0"/>
              </a:spcAft>
              <a:defRPr>
                <a:latin typeface="+mn-lt"/>
                <a:ea typeface="+mn-ea"/>
              </a:defRPr>
            </a:lvl1pPr>
          </a:lstStyle>
          <a:p>
            <a:pPr>
              <a:defRPr/>
            </a:pPr>
            <a:fld id="{B494777B-E3F4-4A10-AE3F-ECA465BF13A4}" type="datetime1">
              <a:rPr lang="ja-JP" altLang="en-US"/>
              <a:pPr>
                <a:defRPr/>
              </a:pPr>
              <a:t>2025/4/15</a:t>
            </a:fld>
            <a:endParaRPr lang="ja-JP" altLang="en-US"/>
          </a:p>
        </p:txBody>
      </p:sp>
      <p:sp>
        <p:nvSpPr>
          <p:cNvPr id="4" name="フッター プレースホルダー 4"/>
          <p:cNvSpPr>
            <a:spLocks noGrp="1"/>
          </p:cNvSpPr>
          <p:nvPr>
            <p:ph type="ftr" sz="quarter" idx="3"/>
          </p:nvPr>
        </p:nvSpPr>
        <p:spPr>
          <a:xfrm>
            <a:off x="2343150" y="9182100"/>
            <a:ext cx="2171700" cy="527050"/>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5" name="スライド番号プレースホルダー 5"/>
          <p:cNvSpPr>
            <a:spLocks noGrp="1"/>
          </p:cNvSpPr>
          <p:nvPr>
            <p:ph type="sldNum" sz="quarter" idx="4"/>
          </p:nvPr>
        </p:nvSpPr>
        <p:spPr>
          <a:xfrm>
            <a:off x="5229225" y="9394825"/>
            <a:ext cx="1600200" cy="527050"/>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898989"/>
                </a:solidFill>
                <a:latin typeface="HGｺﾞｼｯｸM" panose="020B0609000000000000" pitchFamily="49" charset="-128"/>
                <a:ea typeface="HGｺﾞｼｯｸM" panose="020B0609000000000000" pitchFamily="49" charset="-128"/>
              </a:defRPr>
            </a:lvl1pPr>
          </a:lstStyle>
          <a:p>
            <a:fld id="{BC3E2FE7-9D07-403F-AB85-1DC24A3A01D3}" type="slidenum">
              <a:rPr lang="ja-JP" altLang="en-US"/>
              <a:pPr/>
              <a:t>‹#›</a:t>
            </a:fld>
            <a:endParaRPr lang="ja-JP" altLang="en-US"/>
          </a:p>
        </p:txBody>
      </p:sp>
    </p:spTree>
    <p:extLst>
      <p:ext uri="{BB962C8B-B14F-4D97-AF65-F5344CB8AC3E}">
        <p14:creationId xmlns:p14="http://schemas.microsoft.com/office/powerpoint/2010/main" val="1404426883"/>
      </p:ext>
    </p:extLst>
  </p:cSld>
  <p:clrMap bg1="lt1" tx1="dk1" bg2="lt2" tx2="dk2" accent1="accent1" accent2="accent2" accent3="accent3" accent4="accent4" accent5="accent5" accent6="accent6" hlink="hlink" folHlink="folHlink"/>
  <p:sldLayoutIdLst>
    <p:sldLayoutId id="2147483651" r:id="rId1"/>
  </p:sldLayoutIdLst>
  <p:hf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fontAlgn="base">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olivejapa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5888" y="415925"/>
            <a:ext cx="6626225" cy="576635"/>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en-US" altLang="ja-JP" b="1" dirty="0">
                <a:solidFill>
                  <a:srgbClr val="FFFFFF"/>
                </a:solidFill>
                <a:latin typeface="HGPｺﾞｼｯｸM" panose="020B0600000000000000" pitchFamily="50" charset="-128"/>
                <a:ea typeface="HGPｺﾞｼｯｸM" panose="020B0600000000000000" pitchFamily="50" charset="-128"/>
              </a:rPr>
              <a:t>OLIVE JAPAN SHOW 2025 / STAND ENTRY Form</a:t>
            </a:r>
            <a:r>
              <a:rPr lang="ja-JP" altLang="en-US" b="1" dirty="0">
                <a:solidFill>
                  <a:srgbClr val="FFFFFF"/>
                </a:solidFill>
                <a:latin typeface="HGPｺﾞｼｯｸM" panose="020B0600000000000000" pitchFamily="50" charset="-128"/>
                <a:ea typeface="HGPｺﾞｼｯｸM" panose="020B0600000000000000" pitchFamily="50" charset="-128"/>
              </a:rPr>
              <a:t>　</a:t>
            </a:r>
            <a:endParaRPr lang="en-US" altLang="ja-JP" b="1" dirty="0">
              <a:solidFill>
                <a:srgbClr val="FFFFFF"/>
              </a:solidFill>
              <a:latin typeface="HGPｺﾞｼｯｸM" panose="020B0600000000000000" pitchFamily="50" charset="-128"/>
              <a:ea typeface="HGPｺﾞｼｯｸM" panose="020B0600000000000000" pitchFamily="50" charset="-128"/>
            </a:endParaRPr>
          </a:p>
          <a:p>
            <a:pPr algn="r"/>
            <a:r>
              <a:rPr lang="en-US" altLang="ja-JP" dirty="0">
                <a:solidFill>
                  <a:srgbClr val="FFFFFF"/>
                </a:solidFill>
                <a:latin typeface="HGPｺﾞｼｯｸM" panose="020B0600000000000000" pitchFamily="50" charset="-128"/>
                <a:ea typeface="HGPｺﾞｼｯｸM" panose="020B0600000000000000" pitchFamily="50" charset="-128"/>
              </a:rPr>
              <a:t>Should be sent by e-mail</a:t>
            </a:r>
            <a:r>
              <a:rPr lang="ja-JP" altLang="en-US" sz="1600" dirty="0">
                <a:solidFill>
                  <a:srgbClr val="FFFFFF"/>
                </a:solidFill>
                <a:latin typeface="HGPｺﾞｼｯｸM" panose="020B0600000000000000" pitchFamily="50" charset="-128"/>
                <a:ea typeface="HGPｺﾞｼｯｸM" panose="020B0600000000000000" pitchFamily="50" charset="-128"/>
              </a:rPr>
              <a:t>                  </a:t>
            </a:r>
            <a:r>
              <a:rPr lang="ja-JP" altLang="en-US" dirty="0">
                <a:solidFill>
                  <a:srgbClr val="FFFFFF"/>
                </a:solidFill>
                <a:latin typeface="HGPｺﾞｼｯｸM" panose="020B0600000000000000" pitchFamily="50" charset="-128"/>
                <a:ea typeface="HGPｺﾞｼｯｸM" panose="020B0600000000000000" pitchFamily="50" charset="-128"/>
              </a:rPr>
              <a:t>                       </a:t>
            </a:r>
            <a:endParaRPr lang="en-US" altLang="ja-JP" sz="1400" b="1" dirty="0">
              <a:solidFill>
                <a:srgbClr val="FFFFFF"/>
              </a:solidFill>
              <a:latin typeface="HGPｺﾞｼｯｸM" panose="020B0600000000000000" pitchFamily="50" charset="-128"/>
              <a:ea typeface="HGPｺﾞｼｯｸM" panose="020B0600000000000000" pitchFamily="50" charset="-128"/>
            </a:endParaRPr>
          </a:p>
        </p:txBody>
      </p:sp>
      <p:graphicFrame>
        <p:nvGraphicFramePr>
          <p:cNvPr id="21172" name="Group 692"/>
          <p:cNvGraphicFramePr>
            <a:graphicFrameLocks noGrp="1"/>
          </p:cNvGraphicFramePr>
          <p:nvPr>
            <p:extLst>
              <p:ext uri="{D42A27DB-BD31-4B8C-83A1-F6EECF244321}">
                <p14:modId xmlns:p14="http://schemas.microsoft.com/office/powerpoint/2010/main" val="3654843440"/>
              </p:ext>
            </p:extLst>
          </p:nvPr>
        </p:nvGraphicFramePr>
        <p:xfrm>
          <a:off x="115888" y="1081390"/>
          <a:ext cx="6626225" cy="1063298"/>
        </p:xfrm>
        <a:graphic>
          <a:graphicData uri="http://schemas.openxmlformats.org/drawingml/2006/table">
            <a:tbl>
              <a:tblPr/>
              <a:tblGrid>
                <a:gridCol w="3617912">
                  <a:extLst>
                    <a:ext uri="{9D8B030D-6E8A-4147-A177-3AD203B41FA5}">
                      <a16:colId xmlns:a16="http://schemas.microsoft.com/office/drawing/2014/main" val="20000"/>
                    </a:ext>
                  </a:extLst>
                </a:gridCol>
                <a:gridCol w="3008313">
                  <a:extLst>
                    <a:ext uri="{9D8B030D-6E8A-4147-A177-3AD203B41FA5}">
                      <a16:colId xmlns:a16="http://schemas.microsoft.com/office/drawing/2014/main" val="20001"/>
                    </a:ext>
                  </a:extLst>
                </a:gridCol>
              </a:tblGrid>
              <a:tr h="643473">
                <a:tc rowSpan="2">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The Organizer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anose="02020603050405020304" pitchFamily="18" charset="0"/>
                          <a:ea typeface="HGPｺﾞｼｯｸM" panose="020B0600000000000000" pitchFamily="50" charset="-128"/>
                        </a:rPr>
                        <a:t>The Olive Oil Sommelier Association of JAPAN</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Times New Roman" panose="02020603050405020304" pitchFamily="18" charset="0"/>
                          <a:ea typeface="HGPｺﾞｼｯｸM" panose="020B0600000000000000" pitchFamily="50" charset="-128"/>
                        </a:rPr>
                        <a:t> 3-4-1, </a:t>
                      </a:r>
                      <a:r>
                        <a:rPr kumimoji="1" lang="en-US" altLang="ja-JP" sz="1200" b="0" i="0" u="none" strike="noStrike" cap="none" normalizeH="0" baseline="0" dirty="0" err="1">
                          <a:ln>
                            <a:noFill/>
                          </a:ln>
                          <a:solidFill>
                            <a:schemeClr val="tx1"/>
                          </a:solidFill>
                          <a:effectLst/>
                          <a:latin typeface="Times New Roman" panose="02020603050405020304" pitchFamily="18" charset="0"/>
                          <a:ea typeface="HGPｺﾞｼｯｸM" panose="020B0600000000000000" pitchFamily="50" charset="-128"/>
                        </a:rPr>
                        <a:t>Kyobashi</a:t>
                      </a:r>
                      <a:r>
                        <a:rPr kumimoji="1" lang="en-US" altLang="ja-JP" sz="1200" b="0" i="0" u="none" strike="noStrike" cap="none" normalizeH="0" baseline="0" dirty="0">
                          <a:ln>
                            <a:noFill/>
                          </a:ln>
                          <a:solidFill>
                            <a:schemeClr val="tx1"/>
                          </a:solidFill>
                          <a:effectLst/>
                          <a:latin typeface="Times New Roman" panose="02020603050405020304" pitchFamily="18" charset="0"/>
                          <a:ea typeface="HGPｺﾞｼｯｸM" panose="020B0600000000000000" pitchFamily="50" charset="-128"/>
                        </a:rPr>
                        <a:t>, Chuo-</a:t>
                      </a:r>
                      <a:r>
                        <a:rPr kumimoji="1" lang="en-US" altLang="ja-JP" sz="1200" b="0" i="0" u="none" strike="noStrike" cap="none" normalizeH="0" baseline="0" dirty="0" err="1">
                          <a:ln>
                            <a:noFill/>
                          </a:ln>
                          <a:solidFill>
                            <a:schemeClr val="tx1"/>
                          </a:solidFill>
                          <a:effectLst/>
                          <a:latin typeface="Times New Roman" panose="02020603050405020304" pitchFamily="18" charset="0"/>
                          <a:ea typeface="HGPｺﾞｼｯｸM" panose="020B0600000000000000" pitchFamily="50" charset="-128"/>
                        </a:rPr>
                        <a:t>ku</a:t>
                      </a:r>
                      <a:r>
                        <a:rPr kumimoji="1" lang="en-US" altLang="ja-JP" sz="1200" b="0" i="0" u="none" strike="noStrike" cap="none" normalizeH="0" baseline="0" dirty="0">
                          <a:ln>
                            <a:noFill/>
                          </a:ln>
                          <a:solidFill>
                            <a:schemeClr val="tx1"/>
                          </a:solidFill>
                          <a:effectLst/>
                          <a:latin typeface="Times New Roman" panose="02020603050405020304" pitchFamily="18" charset="0"/>
                          <a:ea typeface="HGPｺﾞｼｯｸM" panose="020B0600000000000000" pitchFamily="50" charset="-128"/>
                        </a:rPr>
                        <a:t>, TOKYO 104-0031 JAPAN</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r>
                        <a:rPr kumimoji="1" lang="en-US" altLang="ja-JP" sz="11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hlinkClick r:id="rId3"/>
                        </a:rPr>
                        <a:t>office@olivejapan.com</a:t>
                      </a:r>
                      <a:endParaRPr kumimoji="1" lang="ja-JP" altLang="en-US" sz="11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0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Mail to </a:t>
                      </a:r>
                      <a:r>
                        <a:rPr kumimoji="1" lang="en-US" altLang="ja-JP" sz="20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hlinkClick r:id="rId3"/>
                        </a:rPr>
                        <a:t>office@olivejapan.com</a:t>
                      </a:r>
                      <a:endParaRPr kumimoji="1" lang="en-US" altLang="ja-JP" sz="20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2258">
                <a:tc v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r>
                        <a:rPr kumimoji="1" lang="en-US" altLang="ja-JP" sz="1400" b="1" i="0" u="none" strike="noStrike" cap="none" normalizeH="0" baseline="0" dirty="0">
                          <a:ln>
                            <a:noFill/>
                          </a:ln>
                          <a:solidFill>
                            <a:schemeClr val="bg1"/>
                          </a:solidFill>
                          <a:effectLst/>
                          <a:latin typeface="HGPｺﾞｼｯｸM" panose="020B0600000000000000" pitchFamily="50" charset="-128"/>
                          <a:ea typeface="HGPｺﾞｼｯｸM" panose="020B0600000000000000" pitchFamily="50" charset="-128"/>
                        </a:rPr>
                        <a:t>DEADLINE:        MAY 10,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1"/>
                  </a:ext>
                </a:extLst>
              </a:tr>
            </a:tbl>
          </a:graphicData>
        </a:graphic>
      </p:graphicFrame>
      <p:graphicFrame>
        <p:nvGraphicFramePr>
          <p:cNvPr id="21166" name="Group 686"/>
          <p:cNvGraphicFramePr>
            <a:graphicFrameLocks noGrp="1"/>
          </p:cNvGraphicFramePr>
          <p:nvPr>
            <p:extLst>
              <p:ext uri="{D42A27DB-BD31-4B8C-83A1-F6EECF244321}">
                <p14:modId xmlns:p14="http://schemas.microsoft.com/office/powerpoint/2010/main" val="3514658680"/>
              </p:ext>
            </p:extLst>
          </p:nvPr>
        </p:nvGraphicFramePr>
        <p:xfrm>
          <a:off x="60325" y="2661569"/>
          <a:ext cx="6769100" cy="5329720"/>
        </p:xfrm>
        <a:graphic>
          <a:graphicData uri="http://schemas.openxmlformats.org/drawingml/2006/table">
            <a:tbl>
              <a:tblPr/>
              <a:tblGrid>
                <a:gridCol w="1862138">
                  <a:extLst>
                    <a:ext uri="{9D8B030D-6E8A-4147-A177-3AD203B41FA5}">
                      <a16:colId xmlns:a16="http://schemas.microsoft.com/office/drawing/2014/main" val="20000"/>
                    </a:ext>
                  </a:extLst>
                </a:gridCol>
                <a:gridCol w="246062">
                  <a:extLst>
                    <a:ext uri="{9D8B030D-6E8A-4147-A177-3AD203B41FA5}">
                      <a16:colId xmlns:a16="http://schemas.microsoft.com/office/drawing/2014/main" val="20001"/>
                    </a:ext>
                  </a:extLst>
                </a:gridCol>
                <a:gridCol w="244475">
                  <a:extLst>
                    <a:ext uri="{9D8B030D-6E8A-4147-A177-3AD203B41FA5}">
                      <a16:colId xmlns:a16="http://schemas.microsoft.com/office/drawing/2014/main" val="20002"/>
                    </a:ext>
                  </a:extLst>
                </a:gridCol>
                <a:gridCol w="246063">
                  <a:extLst>
                    <a:ext uri="{9D8B030D-6E8A-4147-A177-3AD203B41FA5}">
                      <a16:colId xmlns:a16="http://schemas.microsoft.com/office/drawing/2014/main" val="20003"/>
                    </a:ext>
                  </a:extLst>
                </a:gridCol>
                <a:gridCol w="244475">
                  <a:extLst>
                    <a:ext uri="{9D8B030D-6E8A-4147-A177-3AD203B41FA5}">
                      <a16:colId xmlns:a16="http://schemas.microsoft.com/office/drawing/2014/main" val="20004"/>
                    </a:ext>
                  </a:extLst>
                </a:gridCol>
                <a:gridCol w="246062">
                  <a:extLst>
                    <a:ext uri="{9D8B030D-6E8A-4147-A177-3AD203B41FA5}">
                      <a16:colId xmlns:a16="http://schemas.microsoft.com/office/drawing/2014/main" val="20005"/>
                    </a:ext>
                  </a:extLst>
                </a:gridCol>
                <a:gridCol w="244475">
                  <a:extLst>
                    <a:ext uri="{9D8B030D-6E8A-4147-A177-3AD203B41FA5}">
                      <a16:colId xmlns:a16="http://schemas.microsoft.com/office/drawing/2014/main" val="20006"/>
                    </a:ext>
                  </a:extLst>
                </a:gridCol>
                <a:gridCol w="246063">
                  <a:extLst>
                    <a:ext uri="{9D8B030D-6E8A-4147-A177-3AD203B41FA5}">
                      <a16:colId xmlns:a16="http://schemas.microsoft.com/office/drawing/2014/main" val="20007"/>
                    </a:ext>
                  </a:extLst>
                </a:gridCol>
                <a:gridCol w="261937">
                  <a:extLst>
                    <a:ext uri="{9D8B030D-6E8A-4147-A177-3AD203B41FA5}">
                      <a16:colId xmlns:a16="http://schemas.microsoft.com/office/drawing/2014/main" val="20008"/>
                    </a:ext>
                  </a:extLst>
                </a:gridCol>
                <a:gridCol w="228600">
                  <a:extLst>
                    <a:ext uri="{9D8B030D-6E8A-4147-A177-3AD203B41FA5}">
                      <a16:colId xmlns:a16="http://schemas.microsoft.com/office/drawing/2014/main" val="20009"/>
                    </a:ext>
                  </a:extLst>
                </a:gridCol>
                <a:gridCol w="244475">
                  <a:extLst>
                    <a:ext uri="{9D8B030D-6E8A-4147-A177-3AD203B41FA5}">
                      <a16:colId xmlns:a16="http://schemas.microsoft.com/office/drawing/2014/main" val="20010"/>
                    </a:ext>
                  </a:extLst>
                </a:gridCol>
                <a:gridCol w="246063">
                  <a:extLst>
                    <a:ext uri="{9D8B030D-6E8A-4147-A177-3AD203B41FA5}">
                      <a16:colId xmlns:a16="http://schemas.microsoft.com/office/drawing/2014/main" val="20011"/>
                    </a:ext>
                  </a:extLst>
                </a:gridCol>
                <a:gridCol w="246062">
                  <a:extLst>
                    <a:ext uri="{9D8B030D-6E8A-4147-A177-3AD203B41FA5}">
                      <a16:colId xmlns:a16="http://schemas.microsoft.com/office/drawing/2014/main" val="20012"/>
                    </a:ext>
                  </a:extLst>
                </a:gridCol>
                <a:gridCol w="244475">
                  <a:extLst>
                    <a:ext uri="{9D8B030D-6E8A-4147-A177-3AD203B41FA5}">
                      <a16:colId xmlns:a16="http://schemas.microsoft.com/office/drawing/2014/main" val="20013"/>
                    </a:ext>
                  </a:extLst>
                </a:gridCol>
                <a:gridCol w="246063">
                  <a:extLst>
                    <a:ext uri="{9D8B030D-6E8A-4147-A177-3AD203B41FA5}">
                      <a16:colId xmlns:a16="http://schemas.microsoft.com/office/drawing/2014/main" val="20014"/>
                    </a:ext>
                  </a:extLst>
                </a:gridCol>
                <a:gridCol w="244475">
                  <a:extLst>
                    <a:ext uri="{9D8B030D-6E8A-4147-A177-3AD203B41FA5}">
                      <a16:colId xmlns:a16="http://schemas.microsoft.com/office/drawing/2014/main" val="20015"/>
                    </a:ext>
                  </a:extLst>
                </a:gridCol>
                <a:gridCol w="246062">
                  <a:extLst>
                    <a:ext uri="{9D8B030D-6E8A-4147-A177-3AD203B41FA5}">
                      <a16:colId xmlns:a16="http://schemas.microsoft.com/office/drawing/2014/main" val="20016"/>
                    </a:ext>
                  </a:extLst>
                </a:gridCol>
                <a:gridCol w="244475">
                  <a:extLst>
                    <a:ext uri="{9D8B030D-6E8A-4147-A177-3AD203B41FA5}">
                      <a16:colId xmlns:a16="http://schemas.microsoft.com/office/drawing/2014/main" val="20017"/>
                    </a:ext>
                  </a:extLst>
                </a:gridCol>
                <a:gridCol w="246063">
                  <a:extLst>
                    <a:ext uri="{9D8B030D-6E8A-4147-A177-3AD203B41FA5}">
                      <a16:colId xmlns:a16="http://schemas.microsoft.com/office/drawing/2014/main" val="20018"/>
                    </a:ext>
                  </a:extLst>
                </a:gridCol>
                <a:gridCol w="244475">
                  <a:extLst>
                    <a:ext uri="{9D8B030D-6E8A-4147-A177-3AD203B41FA5}">
                      <a16:colId xmlns:a16="http://schemas.microsoft.com/office/drawing/2014/main" val="20019"/>
                    </a:ext>
                  </a:extLst>
                </a:gridCol>
                <a:gridCol w="246062">
                  <a:extLst>
                    <a:ext uri="{9D8B030D-6E8A-4147-A177-3AD203B41FA5}">
                      <a16:colId xmlns:a16="http://schemas.microsoft.com/office/drawing/2014/main" val="20020"/>
                    </a:ext>
                  </a:extLst>
                </a:gridCol>
              </a:tblGrid>
              <a:tr h="381947">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Company Name</a:t>
                      </a: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0">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81947">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Brand (Store) Name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0">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95918">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Display name preferences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0">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Company Name</a:t>
                      </a:r>
                      <a:r>
                        <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　　　▢　</a:t>
                      </a: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Brand(Store) Name</a:t>
                      </a:r>
                      <a:r>
                        <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endPar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81947">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OLIVE JAPAN Entry Number(s)</a:t>
                      </a: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0">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522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Application Made By: (Name)</a:t>
                      </a: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0">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                                                                                          </a:t>
                      </a:r>
                      <a:r>
                        <a:rPr kumimoji="1" lang="en-US" altLang="ja-JP" sz="1000" b="0" i="0" u="none" strike="noStrike" cap="none" normalizeH="0" baseline="-25000">
                          <a:ln>
                            <a:noFill/>
                          </a:ln>
                          <a:solidFill>
                            <a:schemeClr val="tx1"/>
                          </a:solidFill>
                          <a:effectLst/>
                          <a:latin typeface="HGPｺﾞｼｯｸM" panose="020B0600000000000000" pitchFamily="50" charset="-128"/>
                          <a:ea typeface="HGPｺﾞｼｯｸM" panose="020B0600000000000000" pitchFamily="50" charset="-128"/>
                        </a:rPr>
                        <a:t>Signature here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577048">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Company Address</a:t>
                      </a: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0">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311668">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Contact</a:t>
                      </a: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7">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7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TEL</a:t>
                      </a:r>
                      <a:endParaRPr kumimoji="1" lang="ja-JP" altLang="en-US" sz="7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7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FAX</a:t>
                      </a:r>
                      <a:endParaRPr kumimoji="1" lang="ja-JP" altLang="en-US" sz="7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7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Mobile Phone</a:t>
                      </a:r>
                      <a:endParaRPr kumimoji="1" lang="ja-JP" altLang="en-US" sz="7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395918">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rPr>
                        <a:t>E-MAIL / Website</a:t>
                      </a: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0">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                                    (</a:t>
                      </a: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https://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593877">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Declaration</a:t>
                      </a:r>
                      <a:br>
                        <a:rPr kumimoji="1" lang="en-US" altLang="ja-JP" sz="11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br>
                      <a:r>
                        <a:rPr kumimoji="1" lang="en-US" altLang="ja-JP" sz="11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(check please)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gridSpan="20">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　</a:t>
                      </a:r>
                      <a:r>
                        <a:rPr kumimoji="1" lang="en-US" altLang="ja-JP" sz="11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We(I) have no plan to sell any olive oil.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alpha val="20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302502">
                <a:tc rowSpan="5">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PR notes of your exhibition (within 30 words)</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a:t>
                      </a: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Japanese translation will be appeared on OLIVE JAPAN 2025 Website.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9"/>
                  </a:ext>
                </a:extLst>
              </a:tr>
              <a:tr h="302502">
                <a:tc v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305557">
                <a:tc v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302502">
                <a:tc v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a:noFill/>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2"/>
                  </a:ext>
                </a:extLst>
              </a:tr>
              <a:tr h="243642">
                <a:tc v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20658" name="テキスト ボックス 11"/>
          <p:cNvSpPr txBox="1">
            <a:spLocks noChangeArrowheads="1"/>
          </p:cNvSpPr>
          <p:nvPr/>
        </p:nvSpPr>
        <p:spPr bwMode="auto">
          <a:xfrm>
            <a:off x="-27384" y="2446115"/>
            <a:ext cx="13350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Exhibitor’s Info</a:t>
            </a:r>
            <a:endParaRPr lang="ja-JP" altLang="en-US" sz="1200" dirty="0">
              <a:latin typeface="HGPｺﾞｼｯｸM" panose="020B0600000000000000" pitchFamily="50" charset="-128"/>
              <a:ea typeface="HGPｺﾞｼｯｸM" panose="020B0600000000000000" pitchFamily="50" charset="-128"/>
            </a:endParaRPr>
          </a:p>
        </p:txBody>
      </p:sp>
      <p:sp>
        <p:nvSpPr>
          <p:cNvPr id="20659" name="テキスト ボックス 14"/>
          <p:cNvSpPr txBox="1">
            <a:spLocks noChangeArrowheads="1"/>
          </p:cNvSpPr>
          <p:nvPr/>
        </p:nvSpPr>
        <p:spPr bwMode="auto">
          <a:xfrm>
            <a:off x="38363" y="8049344"/>
            <a:ext cx="22367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Number of Booth and Options</a:t>
            </a:r>
            <a:endParaRPr lang="ja-JP" altLang="en-US" sz="1200" dirty="0">
              <a:latin typeface="HGPｺﾞｼｯｸM" panose="020B0600000000000000" pitchFamily="50" charset="-128"/>
              <a:ea typeface="HGPｺﾞｼｯｸM" panose="020B0600000000000000" pitchFamily="50" charset="-128"/>
            </a:endParaRPr>
          </a:p>
        </p:txBody>
      </p:sp>
      <p:graphicFrame>
        <p:nvGraphicFramePr>
          <p:cNvPr id="21165" name="Group 685"/>
          <p:cNvGraphicFramePr>
            <a:graphicFrameLocks noGrp="1"/>
          </p:cNvGraphicFramePr>
          <p:nvPr>
            <p:extLst>
              <p:ext uri="{D42A27DB-BD31-4B8C-83A1-F6EECF244321}">
                <p14:modId xmlns:p14="http://schemas.microsoft.com/office/powerpoint/2010/main" val="724141646"/>
              </p:ext>
            </p:extLst>
          </p:nvPr>
        </p:nvGraphicFramePr>
        <p:xfrm>
          <a:off x="115888" y="8337376"/>
          <a:ext cx="6552282" cy="1318567"/>
        </p:xfrm>
        <a:graphic>
          <a:graphicData uri="http://schemas.openxmlformats.org/drawingml/2006/table">
            <a:tbl>
              <a:tblPr/>
              <a:tblGrid>
                <a:gridCol w="792832">
                  <a:extLst>
                    <a:ext uri="{9D8B030D-6E8A-4147-A177-3AD203B41FA5}">
                      <a16:colId xmlns:a16="http://schemas.microsoft.com/office/drawing/2014/main" val="20000"/>
                    </a:ext>
                  </a:extLst>
                </a:gridCol>
                <a:gridCol w="2557096">
                  <a:extLst>
                    <a:ext uri="{9D8B030D-6E8A-4147-A177-3AD203B41FA5}">
                      <a16:colId xmlns:a16="http://schemas.microsoft.com/office/drawing/2014/main" val="20001"/>
                    </a:ext>
                  </a:extLst>
                </a:gridCol>
                <a:gridCol w="706262">
                  <a:extLst>
                    <a:ext uri="{9D8B030D-6E8A-4147-A177-3AD203B41FA5}">
                      <a16:colId xmlns:a16="http://schemas.microsoft.com/office/drawing/2014/main" val="20002"/>
                    </a:ext>
                  </a:extLst>
                </a:gridCol>
                <a:gridCol w="2496092">
                  <a:extLst>
                    <a:ext uri="{9D8B030D-6E8A-4147-A177-3AD203B41FA5}">
                      <a16:colId xmlns:a16="http://schemas.microsoft.com/office/drawing/2014/main" val="20003"/>
                    </a:ext>
                  </a:extLst>
                </a:gridCol>
              </a:tblGrid>
              <a:tr h="1318567">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How Many Booth(s)</a:t>
                      </a:r>
                      <a:endParaRPr kumimoji="1" lang="ja-JP" altLang="en-US"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We(I) would purchase</a:t>
                      </a:r>
                      <a:br>
                        <a:rPr kumimoji="1" lang="en-US" altLang="ja-JP" sz="2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br>
                      <a:r>
                        <a:rPr kumimoji="1" lang="en-US" altLang="ja-JP" sz="2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Total</a:t>
                      </a:r>
                      <a:r>
                        <a:rPr kumimoji="1" lang="ja-JP" altLang="en-US" sz="2000" b="0" i="0" u="sng"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r>
                        <a:rPr kumimoji="1" lang="en-US" altLang="ja-JP" sz="2000" b="0" i="0" u="sng"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1</a:t>
                      </a:r>
                      <a:r>
                        <a:rPr kumimoji="1" lang="ja-JP" altLang="en-US" sz="2000" b="0" i="0" u="sng"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r>
                        <a:rPr kumimoji="1" lang="en-US" altLang="ja-JP" sz="2000" b="0" i="0" u="sng"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Booth(s)</a:t>
                      </a:r>
                      <a:br>
                        <a:rPr kumimoji="1" lang="en-US" altLang="ja-JP" sz="2000" b="0" i="0" u="sng"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br>
                      <a:r>
                        <a:rPr kumimoji="1" lang="en-US" altLang="ja-JP" sz="1300" b="0" i="0" u="sng"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(1,000 EURO per stand-2 days)</a:t>
                      </a:r>
                      <a:r>
                        <a:rPr kumimoji="1" lang="en-US" altLang="ja-JP" sz="2000" b="0" i="0" u="sng"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alpha val="20000"/>
                      </a:srgbClr>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Options</a:t>
                      </a:r>
                      <a:b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br>
                      <a:endPar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Chair</a:t>
                      </a:r>
                      <a:r>
                        <a:rPr kumimoji="1" lang="ja-JP" altLang="en-US"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2</a:t>
                      </a:r>
                      <a:r>
                        <a:rPr kumimoji="1" lang="ja-JP" altLang="en-US"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chairs</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Free of Charges )</a:t>
                      </a:r>
                      <a:endParaRPr kumimoji="1" lang="ja-JP" altLang="en-US" sz="10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alpha val="20000"/>
                      </a:srgbClr>
                    </a:solidFill>
                  </a:tcPr>
                </a:tc>
                <a:extLst>
                  <a:ext uri="{0D108BD9-81ED-4DB2-BD59-A6C34878D82A}">
                    <a16:rowId xmlns:a16="http://schemas.microsoft.com/office/drawing/2014/main" val="10000"/>
                  </a:ext>
                </a:extLst>
              </a:tr>
            </a:tbl>
          </a:graphicData>
        </a:graphic>
      </p:graphicFrame>
      <p:sp>
        <p:nvSpPr>
          <p:cNvPr id="20672" name="テキスト ボックス 16"/>
          <p:cNvSpPr txBox="1">
            <a:spLocks noChangeArrowheads="1"/>
          </p:cNvSpPr>
          <p:nvPr/>
        </p:nvSpPr>
        <p:spPr bwMode="auto">
          <a:xfrm>
            <a:off x="4451350" y="128588"/>
            <a:ext cx="223009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en-US" altLang="ja-JP" sz="1100" u="sng" dirty="0">
                <a:latin typeface="HGPｺﾞｼｯｸM" panose="020B0600000000000000" pitchFamily="50" charset="-128"/>
                <a:ea typeface="HGPｺﾞｼｯｸM" panose="020B0600000000000000" pitchFamily="50" charset="-128"/>
              </a:rPr>
              <a:t>Date:                           , 2025</a:t>
            </a:r>
            <a:endParaRPr lang="ja-JP" altLang="en-US" sz="1100" u="sng" dirty="0">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2F5408E-F40E-40FA-96DE-214452C12C6D}" type="slidenum">
              <a:rPr lang="ja-JP" altLang="en-US">
                <a:solidFill>
                  <a:srgbClr val="898989"/>
                </a:solidFill>
                <a:latin typeface="HGｺﾞｼｯｸM" panose="020B0609000000000000" pitchFamily="49" charset="-128"/>
                <a:ea typeface="HGｺﾞｼｯｸM" panose="020B0609000000000000" pitchFamily="49" charset="-128"/>
              </a:rPr>
              <a:pPr/>
              <a:t>1</a:t>
            </a:fld>
            <a:endParaRPr lang="ja-JP" altLang="en-US">
              <a:solidFill>
                <a:srgbClr val="898989"/>
              </a:solidFill>
              <a:latin typeface="HGｺﾞｼｯｸM" panose="020B0609000000000000" pitchFamily="49" charset="-128"/>
              <a:ea typeface="HGｺﾞｼｯｸM" panose="020B0609000000000000" pitchFamily="49" charset="-128"/>
            </a:endParaRPr>
          </a:p>
        </p:txBody>
      </p:sp>
      <p:sp>
        <p:nvSpPr>
          <p:cNvPr id="10" name="テキスト ボックス 9"/>
          <p:cNvSpPr txBox="1">
            <a:spLocks noChangeArrowheads="1"/>
          </p:cNvSpPr>
          <p:nvPr/>
        </p:nvSpPr>
        <p:spPr bwMode="auto">
          <a:xfrm>
            <a:off x="152400" y="2135396"/>
            <a:ext cx="670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en-US" altLang="ja-JP" sz="900" dirty="0">
                <a:latin typeface="Times New Roman" panose="02020603050405020304" pitchFamily="18" charset="0"/>
                <a:ea typeface="HGPｺﾞｼｯｸM" panose="020B0600000000000000" pitchFamily="50" charset="-128"/>
              </a:rPr>
              <a:t>We(I) accepted to follow any guidance and instruction at the venue by the organizer and venue Courtyard Marriott Ginza Tobu Hotel. The payment of the booth stand fee will be made by credit card by MAY 12, 2025.</a:t>
            </a:r>
            <a:endParaRPr lang="ja-JP" altLang="en-US" sz="900" dirty="0">
              <a:latin typeface="Times New Roman" panose="02020603050405020304" pitchFamily="18" charset="0"/>
              <a:ea typeface="HGPｺﾞｼｯｸM" panose="020B0600000000000000" pitchFamily="50" charset="-128"/>
            </a:endParaRPr>
          </a:p>
        </p:txBody>
      </p:sp>
    </p:spTree>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1442</TotalTime>
  <Words>246</Words>
  <Application>Microsoft Office PowerPoint</Application>
  <PresentationFormat>A4 210 x 297 mm</PresentationFormat>
  <Paragraphs>39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HGPｺﾞｼｯｸM</vt:lpstr>
      <vt:lpstr>HGｺﾞｼｯｸM</vt:lpstr>
      <vt:lpstr>Arial</vt:lpstr>
      <vt:lpstr>Calibri</vt:lpstr>
      <vt:lpstr>Times New Roman</vt:lpstr>
      <vt:lpstr>1_Office ​​テーマ</vt:lpstr>
      <vt:lpstr>PowerPoint プレゼンテーション</vt:lpstr>
    </vt:vector>
  </TitlesOfParts>
  <Company>The Olive Oil Sommelier Association of JAPAN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OLIVE JAPAN 2025</dc:title>
  <dc:subject>EXHIBITOR'S APPLICATION</dc:subject>
  <dc:creator>The Olive Oil Sommelier Assocaiton of Japan</dc:creator>
  <cp:lastModifiedBy>俊哉 多田</cp:lastModifiedBy>
  <cp:revision>122</cp:revision>
  <cp:lastPrinted>2012-11-06T02:00:53Z</cp:lastPrinted>
  <dcterms:created xsi:type="dcterms:W3CDTF">2012-10-28T02:01:01Z</dcterms:created>
  <dcterms:modified xsi:type="dcterms:W3CDTF">2025-04-15T05:24:24Z</dcterms:modified>
</cp:coreProperties>
</file>